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ldx" ContentType="application/vnd.openxmlformats-officedocument.presentationml.slide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5" r:id="rId2"/>
    <p:sldId id="295" r:id="rId3"/>
    <p:sldId id="291" r:id="rId4"/>
    <p:sldId id="310" r:id="rId5"/>
    <p:sldId id="318" r:id="rId6"/>
    <p:sldId id="281" r:id="rId7"/>
    <p:sldId id="277" r:id="rId8"/>
    <p:sldId id="286" r:id="rId9"/>
    <p:sldId id="285" r:id="rId10"/>
    <p:sldId id="289" r:id="rId11"/>
    <p:sldId id="288" r:id="rId12"/>
    <p:sldId id="294" r:id="rId13"/>
    <p:sldId id="297" r:id="rId14"/>
    <p:sldId id="298" r:id="rId15"/>
    <p:sldId id="299" r:id="rId16"/>
    <p:sldId id="300" r:id="rId17"/>
    <p:sldId id="301" r:id="rId18"/>
    <p:sldId id="311" r:id="rId19"/>
    <p:sldId id="302" r:id="rId20"/>
    <p:sldId id="284" r:id="rId21"/>
    <p:sldId id="303" r:id="rId22"/>
    <p:sldId id="304" r:id="rId23"/>
    <p:sldId id="305" r:id="rId24"/>
    <p:sldId id="306" r:id="rId25"/>
    <p:sldId id="312" r:id="rId26"/>
    <p:sldId id="315" r:id="rId27"/>
    <p:sldId id="313" r:id="rId28"/>
    <p:sldId id="319" r:id="rId29"/>
    <p:sldId id="322" r:id="rId30"/>
    <p:sldId id="323" r:id="rId31"/>
    <p:sldId id="324" r:id="rId32"/>
    <p:sldId id="32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0A9B3-57F3-48B5-AF3F-C7C9746E1446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33E49-E135-4297-99E0-D2D8CDD7F9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73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33E49-E135-4297-99E0-D2D8CDD7F9F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25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33E49-E135-4297-99E0-D2D8CDD7F9F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78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E4056-BD90-43C3-B6AE-18305752B7D1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64A65-C439-450B-BF42-A8A13806A9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1268760"/>
          </a:xfrm>
        </p:spPr>
        <p:txBody>
          <a:bodyPr>
            <a:normAutofit/>
          </a:bodyPr>
          <a:lstStyle/>
          <a:p>
            <a:r>
              <a:rPr lang="sr-Cyrl-CS" sz="2800" dirty="0"/>
              <a:t>ОСНОВНЕ СТРУКОВНЕ СТУДИЈЕ </a:t>
            </a:r>
            <a:endParaRPr lang="en-US" sz="2800" dirty="0"/>
          </a:p>
          <a:p>
            <a:r>
              <a:rPr lang="sr-Cyrl-RS" sz="2800" dirty="0"/>
              <a:t>СТРУКОВНИ ТЕРАПЕУТ</a:t>
            </a:r>
            <a:endParaRPr lang="sr-Cyrl-CS" sz="2800" dirty="0"/>
          </a:p>
          <a:p>
            <a:endParaRPr lang="sr-Cyrl-CS" sz="2800" dirty="0"/>
          </a:p>
          <a:p>
            <a:endParaRPr lang="sr-Latn-CS" dirty="0"/>
          </a:p>
        </p:txBody>
      </p:sp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6000" b="1" dirty="0">
                <a:solidFill>
                  <a:srgbClr val="3333FF"/>
                </a:solidFill>
              </a:rPr>
              <a:t>Општа кинезитерапија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logo medicin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340768"/>
            <a:ext cx="583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19844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sr-Cyrl-RS" sz="2000" dirty="0"/>
              <a:t>Вежбе силе </a:t>
            </a:r>
            <a:r>
              <a:rPr lang="sr-Cyrl-RS" sz="2000"/>
              <a:t>и снаге</a:t>
            </a:r>
            <a:r>
              <a:rPr lang="ru-RU" sz="200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</a:t>
            </a:r>
            <a:r>
              <a:rPr lang="en-US" dirty="0" err="1">
                <a:solidFill>
                  <a:srgbClr val="FF0000"/>
                </a:solidFill>
              </a:rPr>
              <a:t>татичк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изометријск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997152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sr-Latn-CS" sz="2600" dirty="0"/>
              <a:t>Предности:</a:t>
            </a:r>
            <a:endParaRPr lang="en-US" sz="2600" dirty="0"/>
          </a:p>
          <a:p>
            <a:pPr lvl="0"/>
            <a:r>
              <a:rPr lang="sr-Latn-CS" sz="2600" dirty="0"/>
              <a:t>Могу се изводити у најранијим фазама оштећења</a:t>
            </a:r>
            <a:endParaRPr lang="en-US" sz="2600" dirty="0"/>
          </a:p>
          <a:p>
            <a:pPr lvl="0"/>
            <a:r>
              <a:rPr lang="sr-Latn-CS" sz="2600" dirty="0"/>
              <a:t>Повећавају </a:t>
            </a:r>
            <a:r>
              <a:rPr lang="sr-Cyrl-RS" sz="2600" dirty="0"/>
              <a:t>силу </a:t>
            </a:r>
            <a:r>
              <a:rPr lang="sr-Latn-CS" sz="2600" dirty="0"/>
              <a:t>и спречавају атрофију</a:t>
            </a:r>
            <a:endParaRPr lang="en-US" sz="2600" dirty="0"/>
          </a:p>
          <a:p>
            <a:pPr lvl="0"/>
            <a:r>
              <a:rPr lang="sr-Latn-CS" sz="2600" dirty="0"/>
              <a:t>Одржавају сензорни </a:t>
            </a:r>
            <a:r>
              <a:rPr lang="sr-Cyrl-RS" sz="2600" dirty="0"/>
              <a:t>биофидбек</a:t>
            </a:r>
            <a:endParaRPr lang="en-US" sz="2600" dirty="0"/>
          </a:p>
          <a:p>
            <a:pPr lvl="0">
              <a:buNone/>
            </a:pPr>
            <a:r>
              <a:rPr lang="sr-Latn-CS" sz="2600" dirty="0"/>
              <a:t>Мане: </a:t>
            </a:r>
            <a:endParaRPr lang="en-US" sz="2600" dirty="0"/>
          </a:p>
          <a:p>
            <a:pPr lvl="0"/>
            <a:r>
              <a:rPr lang="sr-Cyrl-CS" sz="2600" dirty="0"/>
              <a:t>Повећава силу само у углу извођења и по 10 степени у сваком смеру (</a:t>
            </a:r>
            <a:r>
              <a:rPr lang="sr-Latn-CS" sz="2600" dirty="0"/>
              <a:t>што </a:t>
            </a:r>
            <a:r>
              <a:rPr lang="sr-Cyrl-RS" sz="2600" dirty="0"/>
              <a:t>с</a:t>
            </a:r>
            <a:r>
              <a:rPr lang="sr-Latn-CS" sz="2600" dirty="0"/>
              <a:t>е преваз</a:t>
            </a:r>
            <a:r>
              <a:rPr lang="sr-Cyrl-RS" sz="2600" dirty="0"/>
              <a:t>илази</a:t>
            </a:r>
            <a:r>
              <a:rPr lang="sr-Latn-CS" sz="2600" dirty="0"/>
              <a:t> </a:t>
            </a:r>
            <a:r>
              <a:rPr lang="sr-Cyrl-RS" sz="2600" dirty="0"/>
              <a:t>вежбањем под различитим угловима - </a:t>
            </a:r>
            <a:r>
              <a:rPr lang="sr-Latn-CS" sz="2600" dirty="0"/>
              <a:t>изворна позиција повећава</a:t>
            </a:r>
            <a:r>
              <a:rPr lang="sr-Cyrl-RS" sz="2600" dirty="0"/>
              <a:t> се</a:t>
            </a:r>
            <a:r>
              <a:rPr lang="sr-Latn-CS" sz="2600" dirty="0"/>
              <a:t> за 20 степени</a:t>
            </a:r>
            <a:r>
              <a:rPr lang="sr-Cyrl-RS" sz="2600" dirty="0"/>
              <a:t>)</a:t>
            </a:r>
            <a:endParaRPr lang="en-US" sz="2600" dirty="0"/>
          </a:p>
          <a:p>
            <a:pPr lvl="0"/>
            <a:r>
              <a:rPr lang="sr-Latn-CS" sz="2600" dirty="0"/>
              <a:t>Слабо мотивишу пацијенте</a:t>
            </a:r>
            <a:endParaRPr lang="sr-Cyrl-RS" sz="2600" dirty="0"/>
          </a:p>
          <a:p>
            <a:pPr lvl="0"/>
            <a:r>
              <a:rPr lang="sr-Latn-CS" sz="2600" dirty="0"/>
              <a:t>Могу да повећају </a:t>
            </a:r>
            <a:r>
              <a:rPr lang="sr-Cyrl-RS" sz="2600" dirty="0"/>
              <a:t>крвни </a:t>
            </a:r>
            <a:r>
              <a:rPr lang="sr-Latn-CS" sz="2600" dirty="0"/>
              <a:t>притисак</a:t>
            </a:r>
            <a:r>
              <a:rPr lang="sr-Cyrl-RS" sz="2600" dirty="0"/>
              <a:t> (задржавање даха – Валсава маневар </a:t>
            </a:r>
            <a:r>
              <a:rPr lang="en-US" sz="2600" dirty="0"/>
              <a:t>&gt;</a:t>
            </a:r>
            <a:r>
              <a:rPr lang="sr-Cyrl-RS" sz="2600" dirty="0"/>
              <a:t> научити пацијента да дише – издише током контракције, удише у паузи)</a:t>
            </a:r>
            <a:endParaRPr lang="en-US" sz="2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</a:t>
            </a:r>
            <a:r>
              <a:rPr lang="en-US" dirty="0" err="1">
                <a:solidFill>
                  <a:srgbClr val="FF0000"/>
                </a:solidFill>
              </a:rPr>
              <a:t>татичк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изометријск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544616"/>
          </a:xfrm>
        </p:spPr>
        <p:txBody>
          <a:bodyPr>
            <a:normAutofit/>
          </a:bodyPr>
          <a:lstStyle/>
          <a:p>
            <a:r>
              <a:rPr lang="sr-Latn-CS" sz="2400" dirty="0"/>
              <a:t>Hettinger</a:t>
            </a:r>
            <a:r>
              <a:rPr lang="en-US" sz="2400" dirty="0"/>
              <a:t> &amp;</a:t>
            </a:r>
            <a:r>
              <a:rPr lang="sr-Latn-CS" sz="2400" dirty="0"/>
              <a:t> Muller </a:t>
            </a:r>
            <a:r>
              <a:rPr lang="sr-Cyrl-RS" sz="2400" dirty="0"/>
              <a:t>(</a:t>
            </a:r>
            <a:r>
              <a:rPr lang="sr-Latn-CS" sz="2400" dirty="0"/>
              <a:t>1946</a:t>
            </a:r>
            <a:r>
              <a:rPr lang="sr-Cyrl-RS" sz="2400" dirty="0"/>
              <a:t>):</a:t>
            </a:r>
            <a:r>
              <a:rPr lang="sr-Latn-CS" sz="2400" dirty="0"/>
              <a:t> 5% недељно повећања снаге мишића само са једном једином контракцијом</a:t>
            </a:r>
            <a:r>
              <a:rPr lang="sr-Cyrl-RS" sz="2400" dirty="0"/>
              <a:t>!</a:t>
            </a:r>
            <a:r>
              <a:rPr lang="sr-Latn-CS" sz="2400" dirty="0"/>
              <a:t> </a:t>
            </a:r>
            <a:endParaRPr lang="en-US" sz="2400" dirty="0"/>
          </a:p>
          <a:p>
            <a:r>
              <a:rPr lang="sr-Latn-CS" sz="2400" dirty="0"/>
              <a:t>Hettinger </a:t>
            </a:r>
            <a:r>
              <a:rPr lang="en-US" sz="2400" dirty="0"/>
              <a:t>&amp; </a:t>
            </a:r>
            <a:r>
              <a:rPr lang="sr-Latn-CS" sz="2400" dirty="0"/>
              <a:t>Muller </a:t>
            </a:r>
            <a:r>
              <a:rPr lang="sr-Cyrl-RS" sz="2400" dirty="0"/>
              <a:t>(</a:t>
            </a:r>
            <a:r>
              <a:rPr lang="sr-Latn-CS" sz="2400" dirty="0"/>
              <a:t>19</a:t>
            </a:r>
            <a:r>
              <a:rPr lang="sr-Cyrl-RS" sz="2400" dirty="0"/>
              <a:t>53): једна максимална изометријска контракција има више значаја за одржавање мишићне јачине него кретање без оптерећења!</a:t>
            </a:r>
          </a:p>
          <a:p>
            <a:r>
              <a:rPr lang="en-US" sz="2400" dirty="0"/>
              <a:t>Muller &amp; </a:t>
            </a:r>
            <a:r>
              <a:rPr lang="en-US" sz="2400" dirty="0" err="1"/>
              <a:t>Rohmert</a:t>
            </a:r>
            <a:r>
              <a:rPr lang="en-US" sz="2400" dirty="0"/>
              <a:t> (1963): </a:t>
            </a:r>
            <a:r>
              <a:rPr lang="sr-Cyrl-RS" sz="2400" dirty="0"/>
              <a:t>потребно је више контракција са трајањем од најмање 6 секунди.</a:t>
            </a:r>
          </a:p>
          <a:p>
            <a:endParaRPr lang="sr-Cyrl-RS" sz="2400" dirty="0"/>
          </a:p>
          <a:p>
            <a:endParaRPr lang="sr-Cyrl-RS" sz="2400" dirty="0"/>
          </a:p>
          <a:p>
            <a:pPr lvl="0"/>
            <a:r>
              <a:rPr lang="sr-Cyrl-RS" sz="2400" dirty="0"/>
              <a:t>ПРЕПОРУКА: 1</a:t>
            </a:r>
            <a:r>
              <a:rPr lang="sr-Latn-CS" sz="2400" dirty="0"/>
              <a:t>0</a:t>
            </a:r>
            <a:r>
              <a:rPr lang="sr-Cyrl-RS" sz="2400" dirty="0"/>
              <a:t>ак</a:t>
            </a:r>
            <a:r>
              <a:rPr lang="sr-Latn-CS" sz="2400" dirty="0"/>
              <a:t> контракција</a:t>
            </a:r>
            <a:r>
              <a:rPr lang="sr-Cyrl-RS" sz="2400" dirty="0"/>
              <a:t> мишићне групе у трајању од</a:t>
            </a:r>
            <a:r>
              <a:rPr lang="sr-Latn-CS" sz="2400" dirty="0"/>
              <a:t> </a:t>
            </a:r>
            <a:r>
              <a:rPr lang="sr-Cyrl-RS" sz="2400" dirty="0"/>
              <a:t>по 6-10 секунди, 2-3 пута дневно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294312" y="4005064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Динамичке вежбе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4525963"/>
          </a:xfrm>
        </p:spPr>
        <p:txBody>
          <a:bodyPr/>
          <a:lstStyle/>
          <a:p>
            <a:r>
              <a:rPr lang="sr-Cyrl-RS" sz="2400" dirty="0"/>
              <a:t>Изотоничке (изоинерцијалне)</a:t>
            </a:r>
          </a:p>
          <a:p>
            <a:r>
              <a:rPr lang="sr-Cyrl-RS" sz="2400" dirty="0"/>
              <a:t>Изокинетичке </a:t>
            </a:r>
          </a:p>
          <a:p>
            <a:pPr algn="ctr">
              <a:buNone/>
            </a:pPr>
            <a:r>
              <a:rPr lang="sr-Cyrl-RS" dirty="0"/>
              <a:t>КОНЦЕНТРИЧНА И ЕКСЦЕНТРИЧНА КОНТРАКЦИЈА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996952"/>
            <a:ext cx="60579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Изотоничке (изоинерцијалне) вежбе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/>
          </a:bodyPr>
          <a:lstStyle/>
          <a:p>
            <a:r>
              <a:rPr lang="en-US" sz="2400" dirty="0" err="1"/>
              <a:t>Динамички</a:t>
            </a:r>
            <a:r>
              <a:rPr lang="en-US" sz="2400" dirty="0"/>
              <a:t> </a:t>
            </a:r>
            <a:r>
              <a:rPr lang="en-US" sz="2400" dirty="0" err="1"/>
              <a:t>трени</a:t>
            </a:r>
            <a:r>
              <a:rPr lang="sr-Latn-CS" sz="2400" dirty="0"/>
              <a:t>н</a:t>
            </a:r>
            <a:r>
              <a:rPr lang="en-US" sz="2400" dirty="0"/>
              <a:t>г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ка</a:t>
            </a:r>
            <a:r>
              <a:rPr lang="sr-Cyrl-RS" sz="2400" dirty="0"/>
              <a:t>ра</a:t>
            </a:r>
            <a:r>
              <a:rPr lang="en-US" sz="2400" dirty="0" err="1"/>
              <a:t>ктерише</a:t>
            </a:r>
            <a:r>
              <a:rPr lang="en-US" sz="2400" dirty="0"/>
              <a:t> </a:t>
            </a:r>
            <a:r>
              <a:rPr lang="en-US" sz="2400" dirty="0" err="1"/>
              <a:t>контракцијама</a:t>
            </a:r>
            <a:r>
              <a:rPr lang="en-US" sz="2400" dirty="0"/>
              <a:t> </a:t>
            </a:r>
            <a:r>
              <a:rPr lang="en-US" sz="2400" dirty="0" err="1"/>
              <a:t>где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дужина</a:t>
            </a:r>
            <a:r>
              <a:rPr lang="en-US" sz="2400" dirty="0"/>
              <a:t> </a:t>
            </a:r>
            <a:r>
              <a:rPr lang="en-US" sz="2400" dirty="0" err="1"/>
              <a:t>мишића</a:t>
            </a:r>
            <a:r>
              <a:rPr lang="en-US" sz="2400" dirty="0"/>
              <a:t> </a:t>
            </a:r>
            <a:r>
              <a:rPr lang="en-US" sz="2400" dirty="0" err="1"/>
              <a:t>скраћује</a:t>
            </a:r>
            <a:r>
              <a:rPr lang="sr-Cyrl-RS" sz="2400" dirty="0"/>
              <a:t> и повећава – концентрична и ексцентрична контракција</a:t>
            </a:r>
            <a:r>
              <a:rPr lang="en-US" sz="2400" dirty="0"/>
              <a:t>.</a:t>
            </a:r>
            <a:endParaRPr lang="sr-Cyrl-RS" sz="2400" dirty="0"/>
          </a:p>
          <a:p>
            <a:r>
              <a:rPr lang="sr-Cyrl-RS" sz="2400" dirty="0"/>
              <a:t>Терапеути посебну пажњу треба да посвете ексцентричној фази покрета – споро спуштање терета односно враћање у почетни положај (временски однос подизање-спуштање 1:2)</a:t>
            </a:r>
          </a:p>
          <a:p>
            <a:r>
              <a:rPr lang="sr-Cyrl-RS" sz="2400" dirty="0"/>
              <a:t>Ова врста тренинга се може спроводити уз помоћ мануелног отпора, слободних тегова, еластичних гума, на гимнастичким справама, машинама дизајнираним за вежбе снаге...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Изотоничке (изоинерцијалне)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72608"/>
          </a:xfrm>
        </p:spPr>
        <p:txBody>
          <a:bodyPr>
            <a:normAutofit/>
          </a:bodyPr>
          <a:lstStyle/>
          <a:p>
            <a:r>
              <a:rPr lang="sr-Cyrl-RS" sz="2400" dirty="0"/>
              <a:t>Имплементација изотоничких вежби почиње у субакутној фази рехабилитације.</a:t>
            </a:r>
          </a:p>
          <a:p>
            <a:r>
              <a:rPr lang="sr-Cyrl-RS" sz="2400" dirty="0"/>
              <a:t>Оптерећење се у првој фази може кориговати мењањем почетног положаја (ефекат гравитације, дужине крака терета).</a:t>
            </a:r>
          </a:p>
          <a:p>
            <a:r>
              <a:rPr lang="sr-Cyrl-RS" sz="2400" dirty="0"/>
              <a:t>Иницијално, пажња се посвећује концентричној фази покрета, а како пацијент јача и побољшава моторну контролу, пажња се усмерава на ексцентричну фазу.</a:t>
            </a:r>
          </a:p>
          <a:p>
            <a:r>
              <a:rPr lang="sr-Cyrl-RS" sz="2400" dirty="0"/>
              <a:t>Ексцентрична фаза покрета је важна јер у свакодневним (и спортским активностима) она представља фазу успорења екстремитета – има функционални значај.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Изотоничке (изоинерцијалне)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>
                <a:solidFill>
                  <a:srgbClr val="00B050"/>
                </a:solidFill>
              </a:rPr>
              <a:t>Мануелни отпор </a:t>
            </a:r>
            <a:r>
              <a:rPr lang="sr-Cyrl-RS" sz="2400" dirty="0"/>
              <a:t>– отпор даје терапеут</a:t>
            </a:r>
          </a:p>
          <a:p>
            <a:r>
              <a:rPr lang="sr-Cyrl-RS" sz="2400" dirty="0"/>
              <a:t>Овакав вид давања оптерећења омогућава терапеуту да варира отпором кроз различит део обима покрета, контролише обим покрета и смањи ризик од повреде.</a:t>
            </a:r>
          </a:p>
          <a:p>
            <a:r>
              <a:rPr lang="sr-Cyrl-RS" sz="2400" dirty="0"/>
              <a:t>Мануелни отпор се обично користи у раним субакутним фазама рехабилитације, и претходи вежбама са механичким отпором (уз помоћ реквизита и справа).</a:t>
            </a:r>
          </a:p>
          <a:p>
            <a:r>
              <a:rPr lang="sr-Cyrl-RS" sz="2400" dirty="0"/>
              <a:t>Пример технике мануелног отпора је ПНФ.</a:t>
            </a:r>
          </a:p>
          <a:p>
            <a:r>
              <a:rPr lang="sr-Cyrl-RS" sz="2400" dirty="0"/>
              <a:t>Мане: умор терапеута, субјективност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Изотоничке (изоинерцијалне)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733256"/>
          </a:xfrm>
        </p:spPr>
        <p:txBody>
          <a:bodyPr>
            <a:normAutofit/>
          </a:bodyPr>
          <a:lstStyle/>
          <a:p>
            <a:r>
              <a:rPr lang="sr-Cyrl-RS" sz="2400" dirty="0">
                <a:solidFill>
                  <a:srgbClr val="00B050"/>
                </a:solidFill>
              </a:rPr>
              <a:t>Механички отпор </a:t>
            </a:r>
            <a:r>
              <a:rPr lang="sr-Cyrl-RS" sz="2400" dirty="0"/>
              <a:t>– отпор даје реквизит или справа</a:t>
            </a:r>
          </a:p>
          <a:p>
            <a:r>
              <a:rPr lang="sr-Cyrl-RS" sz="2400" dirty="0"/>
              <a:t>Лакоћа употребе, сигурност пацијента и могућност прилагођавања отпора је већа на справама, док слободни тегови омогућавају мултипланарне покрете и захтевају бољу неуромускуларну контролу.</a:t>
            </a:r>
          </a:p>
          <a:p>
            <a:r>
              <a:rPr lang="sr-Cyrl-RS" sz="2400" dirty="0"/>
              <a:t>Током покрета пацијент треба да савлада отпор који се мења јер се мења крак терета и ефикасност дејства мишићне силе.</a:t>
            </a:r>
          </a:p>
          <a:p>
            <a:r>
              <a:rPr lang="sr-Cyrl-RS" sz="2400" dirty="0"/>
              <a:t>Неке справе теже да минимализују овај ефекат мењајући горе поменуте параметр</a:t>
            </a:r>
            <a:r>
              <a:rPr lang="en-US" sz="2400" dirty="0"/>
              <a:t>e</a:t>
            </a:r>
            <a:r>
              <a:rPr lang="sr-Cyrl-RS" sz="2400" dirty="0"/>
              <a:t> уз помоћ пули система, тако да оптерећење буде највеће у обиму покрета кад је мишић најефикаснији, и обрнуто: ИЗОКИНЕТИЧКЕ МАШИНЕ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558" y="3429000"/>
            <a:ext cx="289544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 Изокинетичке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4525963"/>
          </a:xfrm>
        </p:spPr>
        <p:txBody>
          <a:bodyPr/>
          <a:lstStyle/>
          <a:p>
            <a:pPr lvl="0"/>
            <a:r>
              <a:rPr lang="sr-Cyrl-CS" sz="2400" dirty="0"/>
              <a:t>Вежбе на апаратима </a:t>
            </a:r>
            <a:r>
              <a:rPr lang="sr-Latn-CS" sz="2400" dirty="0"/>
              <a:t>(Cybex, Biodex..) </a:t>
            </a:r>
            <a:r>
              <a:rPr lang="sr-Cyrl-CS" sz="2400" dirty="0"/>
              <a:t>који омогућавају променљив отпор, а фиксне брзине, снага се тренира на одређеној брзини</a:t>
            </a:r>
            <a:endParaRPr lang="en-US" sz="2400" dirty="0"/>
          </a:p>
          <a:p>
            <a:pPr lvl="0"/>
            <a:r>
              <a:rPr lang="sr-Cyrl-CS" sz="2400" dirty="0"/>
              <a:t>Мана: пасивне (нема могућности ексцентричне контракције)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Динамичке вежбе снаге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dirty="0"/>
              <a:t>Предности:</a:t>
            </a:r>
            <a:endParaRPr lang="en-US" sz="2400" dirty="0"/>
          </a:p>
          <a:p>
            <a:pPr lvl="0"/>
            <a:r>
              <a:rPr lang="sr-Cyrl-CS" sz="2400" dirty="0"/>
              <a:t>Ефикасно повећавају снагу (1-10понављања) и издржљивост (преко 15 понављања)</a:t>
            </a:r>
            <a:endParaRPr lang="en-US" sz="2400" dirty="0"/>
          </a:p>
          <a:p>
            <a:pPr lvl="0"/>
            <a:r>
              <a:rPr lang="sr-Cyrl-CS" sz="2400" dirty="0"/>
              <a:t>Повећавају снагу у пуном обиму покрета</a:t>
            </a:r>
            <a:endParaRPr lang="en-US" sz="2400" dirty="0"/>
          </a:p>
          <a:p>
            <a:pPr lvl="0"/>
            <a:r>
              <a:rPr lang="sr-Cyrl-CS" sz="2400" dirty="0"/>
              <a:t>Лако се изводе</a:t>
            </a:r>
            <a:endParaRPr lang="en-US" sz="2400" dirty="0"/>
          </a:p>
          <a:p>
            <a:pPr lvl="0"/>
            <a:r>
              <a:rPr lang="sr-Cyrl-CS" sz="2400" dirty="0"/>
              <a:t>Боље мотивишу пацијенте</a:t>
            </a:r>
            <a:endParaRPr lang="en-US" sz="2400" dirty="0"/>
          </a:p>
          <a:p>
            <a:pPr lvl="0">
              <a:buNone/>
            </a:pPr>
            <a:r>
              <a:rPr lang="sr-Cyrl-CS" sz="2400" dirty="0"/>
              <a:t>Мане:</a:t>
            </a:r>
            <a:endParaRPr lang="en-US" sz="2400" dirty="0"/>
          </a:p>
          <a:p>
            <a:pPr lvl="0"/>
            <a:r>
              <a:rPr lang="sr-Cyrl-CS" sz="2400" dirty="0"/>
              <a:t>Изокинетичке не увежбавају покрет у функционалним брзинама, нити функционалним равнима</a:t>
            </a:r>
            <a:endParaRPr lang="en-US" sz="2400" dirty="0"/>
          </a:p>
          <a:p>
            <a:pPr lvl="0"/>
            <a:r>
              <a:rPr lang="sr-Cyrl-CS" sz="2400" dirty="0"/>
              <a:t>Ексцентричне могу довести до трауме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Методика примене динамичких вежби снаге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>
            <a:normAutofit/>
          </a:bodyPr>
          <a:lstStyle/>
          <a:p>
            <a:r>
              <a:rPr lang="ru-RU" sz="2400" dirty="0"/>
              <a:t>Интензитет у тренингу силе се изражава процентом од једног понављајућег максимума (1РМ) - тежине коју испитаник може подићи једном, али може и процентом од </a:t>
            </a:r>
            <a:r>
              <a:rPr lang="sr-Cyrl-RS" sz="2400" dirty="0"/>
              <a:t>1</a:t>
            </a:r>
            <a:r>
              <a:rPr lang="ru-RU" sz="2400" dirty="0"/>
              <a:t>РМ</a:t>
            </a:r>
          </a:p>
          <a:p>
            <a:endParaRPr lang="ru-RU" sz="2400" dirty="0"/>
          </a:p>
          <a:p>
            <a:r>
              <a:rPr lang="ru-RU" sz="2400" dirty="0"/>
              <a:t> </a:t>
            </a:r>
            <a:endParaRPr lang="en-US" sz="2400" dirty="0"/>
          </a:p>
          <a:p>
            <a:endParaRPr lang="ru-RU" sz="2400" dirty="0"/>
          </a:p>
          <a:p>
            <a:endParaRPr lang="en-US" sz="2400" dirty="0"/>
          </a:p>
          <a:p>
            <a:r>
              <a:rPr lang="ru-RU" sz="2400" dirty="0"/>
              <a:t>Познати протоколи: </a:t>
            </a:r>
            <a:r>
              <a:rPr lang="en-US" sz="2400" dirty="0"/>
              <a:t>De </a:t>
            </a:r>
            <a:r>
              <a:rPr lang="en-US" sz="2400" dirty="0" err="1"/>
              <a:t>Lorme</a:t>
            </a:r>
            <a:r>
              <a:rPr lang="en-US" sz="2400" dirty="0"/>
              <a:t>-Watkins, Oxford, DAPRE (</a:t>
            </a:r>
            <a:r>
              <a:rPr lang="sr-Cyrl-RS" sz="2400" dirty="0"/>
              <a:t>прогресивно вежбање с отпором са дневним прилагођавањем)...</a:t>
            </a:r>
            <a:endParaRPr lang="ru-RU" sz="24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088" y="3068960"/>
            <a:ext cx="765223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Принципи тренинга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dirty="0"/>
              <a:t>ПРЕОПТЕРЕЋЕЊЕ ПРОГРЕСИВНОСТ КОНТИНУИТЕТ СПЕЦИФИЧНОСТ РЕВЕРЗИБИЛНОСТ</a:t>
            </a:r>
          </a:p>
          <a:p>
            <a:r>
              <a:rPr lang="sr-Cyrl-RS" sz="2400" dirty="0"/>
              <a:t>Да би побољшали мишићну силу, мишић мора континуирано да буде излаган већим захтевима од оних на које је навикао!</a:t>
            </a:r>
          </a:p>
          <a:p>
            <a:r>
              <a:rPr lang="sr-Cyrl-RS" sz="2400" dirty="0"/>
              <a:t>Прогресивно повећавати оптерећење повећањем интензитета, обима (броја серија и понављања), учесталости.</a:t>
            </a:r>
          </a:p>
          <a:p>
            <a:r>
              <a:rPr lang="sr-Cyrl-RS" sz="2400" dirty="0"/>
              <a:t>Реверзибилност: већ након 48 сати неактивности!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Де Лорме метода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0" y="2852936"/>
          <a:ext cx="7848873" cy="19472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7133">
                <a:tc>
                  <a:txBody>
                    <a:bodyPr/>
                    <a:lstStyle/>
                    <a:p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50% 10РМ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4.5кг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75% 10РМ</a:t>
                      </a:r>
                      <a:endParaRPr lang="en-US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6кг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100% 10РМ</a:t>
                      </a:r>
                      <a:endParaRPr lang="en-US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9кг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r>
              <a:rPr lang="sr-Cyrl-RS" sz="2400" dirty="0"/>
              <a:t>Одредити 10РМ (нпр. 9 кг)</a:t>
            </a:r>
            <a:endParaRPr lang="en-US" sz="24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39552" y="5229200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мин паузе између серија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Оксфордска метода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Обрнуто од Де Лорме методе јер како умор почиње да лимитира извођење, отпор треба да се смањује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038317"/>
              </p:ext>
            </p:extLst>
          </p:nvPr>
        </p:nvGraphicFramePr>
        <p:xfrm>
          <a:off x="559594" y="2889534"/>
          <a:ext cx="7848873" cy="19472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7133">
                <a:tc>
                  <a:txBody>
                    <a:bodyPr/>
                    <a:lstStyle/>
                    <a:p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100% 10РМ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9кг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75% 10РМ</a:t>
                      </a:r>
                      <a:endParaRPr lang="en-US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6кг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10 контракција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/>
                        <a:t>50% 10РМ</a:t>
                      </a:r>
                      <a:endParaRPr lang="en-US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4.5кг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Content Placeholder 5"/>
          <p:cNvSpPr txBox="1">
            <a:spLocks/>
          </p:cNvSpPr>
          <p:nvPr/>
        </p:nvSpPr>
        <p:spPr>
          <a:xfrm>
            <a:off x="539552" y="5229200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мин паузе између серија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Прогресивно вежбање с отпором са дневним прилагођавањем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83035"/>
            <a:ext cx="8964488" cy="3268960"/>
          </a:xfrm>
        </p:spPr>
        <p:txBody>
          <a:bodyPr>
            <a:normAutofit fontScale="77500" lnSpcReduction="20000"/>
          </a:bodyPr>
          <a:lstStyle/>
          <a:p>
            <a:r>
              <a:rPr lang="sr-Cyrl-RS" sz="3100" dirty="0"/>
              <a:t>Углавном се примењује код пацијената који раде на справама или теговима</a:t>
            </a:r>
          </a:p>
          <a:p>
            <a:r>
              <a:rPr lang="sr-Cyrl-RS" sz="3100" dirty="0"/>
              <a:t>Дневно прилагођавање оптерећења – омогућује флуктуације у оптерећењу у зависности од бола, инфламације, умора</a:t>
            </a:r>
          </a:p>
          <a:p>
            <a:r>
              <a:rPr lang="sr-Cyrl-RS" sz="3100" dirty="0"/>
              <a:t>Базира се на одређивању процента од 6 РМ</a:t>
            </a:r>
          </a:p>
          <a:p>
            <a:r>
              <a:rPr lang="sr-Cyrl-RS" sz="3100" dirty="0"/>
              <a:t>Прва и друга серија су “загревање”, док су трећа и четврта максималне</a:t>
            </a:r>
          </a:p>
          <a:p>
            <a:r>
              <a:rPr lang="sr-Cyrl-RS" sz="3100" dirty="0"/>
              <a:t>1-2 мин пауза између прве три серије, између треће и четврте 2-3мин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49663"/>
              </p:ext>
            </p:extLst>
          </p:nvPr>
        </p:nvGraphicFramePr>
        <p:xfrm>
          <a:off x="89756" y="4851995"/>
          <a:ext cx="8964488" cy="1728191"/>
        </p:xfrm>
        <a:graphic>
          <a:graphicData uri="http://schemas.openxmlformats.org/drawingml/2006/table">
            <a:tbl>
              <a:tblPr/>
              <a:tblGrid>
                <a:gridCol w="955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3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76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9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серија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10 понављања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latin typeface="Calibri"/>
                          <a:ea typeface="Calibri"/>
                          <a:cs typeface="Times New Roman"/>
                        </a:rPr>
                        <a:t>50% од 6РМ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. серија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latin typeface="Calibri"/>
                          <a:ea typeface="Calibri"/>
                          <a:cs typeface="Times New Roman"/>
                        </a:rPr>
                        <a:t>6 понављања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75% од 6 РМ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1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. серија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Колико пацијент може понављања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100% 6РМ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. серија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latin typeface="Calibri"/>
                          <a:ea typeface="Calibri"/>
                          <a:cs typeface="Times New Roman"/>
                        </a:rPr>
                        <a:t>Колико пацијент може понављања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latin typeface="Calibri"/>
                          <a:ea typeface="Calibri"/>
                          <a:cs typeface="Times New Roman"/>
                        </a:rPr>
                        <a:t>Прилагођено оптерећење (у зависности од 3. серије)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Прогресивно вежбање с отпором са дневним прилагођавањем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Четврта серија:</a:t>
            </a: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1520" y="2420888"/>
          <a:ext cx="8712969" cy="2981295"/>
        </p:xfrm>
        <a:graphic>
          <a:graphicData uri="http://schemas.openxmlformats.org/drawingml/2006/table">
            <a:tbl>
              <a:tblPr/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b="1" dirty="0">
                          <a:latin typeface="Calibri"/>
                          <a:ea typeface="Calibri"/>
                          <a:cs typeface="Times New Roman"/>
                        </a:rPr>
                        <a:t>Број понављања у 3. серији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b="1">
                          <a:latin typeface="Calibri"/>
                          <a:ea typeface="Calibri"/>
                          <a:cs typeface="Times New Roman"/>
                        </a:rPr>
                        <a:t>Оптерећење у 4. серији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b="1" dirty="0">
                          <a:latin typeface="Calibri"/>
                          <a:ea typeface="Calibri"/>
                          <a:cs typeface="Times New Roman"/>
                        </a:rPr>
                        <a:t>Почетно оптерећење наредног дана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0-2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Смањити 2.5-5кг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Смањити 2.5-5кг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3-4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Смањити 0-2.5кг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Исто оптерећење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5-6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Исто оптерећење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Повећати 2.5-5кг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7-10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Повећати 2.5-7.5кг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Повећати 2.5-7.5кг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10-15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>
                          <a:latin typeface="Calibri"/>
                          <a:ea typeface="Calibri"/>
                          <a:cs typeface="Times New Roman"/>
                        </a:rPr>
                        <a:t>Повећати 2.5-7.5кг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latin typeface="Calibri"/>
                          <a:ea typeface="Calibri"/>
                          <a:cs typeface="Times New Roman"/>
                        </a:rPr>
                        <a:t>Повећати 2.5-10кг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Прогресивно вежбање с отпором са дневним прилагођавањем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Ова метода се може користити и у изометријском тренингу.</a:t>
            </a:r>
          </a:p>
          <a:p>
            <a:r>
              <a:rPr lang="sr-Cyrl-RS" sz="2400" dirty="0"/>
              <a:t>Такав протокол се састоји од изометријских контракција које се задржавају 6 секунди, са 4 секунде паузе између контракција.</a:t>
            </a:r>
          </a:p>
          <a:p>
            <a:r>
              <a:rPr lang="sr-Cyrl-RS" sz="2400" dirty="0"/>
              <a:t>Након сваке серије интензитет се мења у складу са табелом. </a:t>
            </a:r>
          </a:p>
          <a:p>
            <a:r>
              <a:rPr lang="sr-Cyrl-RS" sz="2400" dirty="0"/>
              <a:t>Током треће и четврте серије отпор се повећава док пацијент може да одржи контракцију 6 секунди или док се зглобни угао не помери за 5 степени.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Препоруке америчког колеџа спортске медицине (</a:t>
            </a:r>
            <a:r>
              <a:rPr lang="en-US" dirty="0">
                <a:solidFill>
                  <a:srgbClr val="FF0000"/>
                </a:solidFill>
              </a:rPr>
              <a:t>ACSM</a:t>
            </a:r>
            <a:r>
              <a:rPr lang="sr-Cyrl-RS" dirty="0">
                <a:solidFill>
                  <a:srgbClr val="FF0000"/>
                </a:solidFill>
              </a:rPr>
              <a:t>) за повећање мишићне снаге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525963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Програм вежбања мора укључивати и статичке и концентричне и ексцентричне контракције</a:t>
            </a:r>
          </a:p>
          <a:p>
            <a:r>
              <a:rPr lang="sr-Cyrl-RS" dirty="0"/>
              <a:t>Почетници и вежбачи средњег искуства треба да изводе 8-12 понављања са 60-70 %1РМ, а напредни вежбачи 3-6 понављања са 80-100 % 1РМ.</a:t>
            </a:r>
          </a:p>
          <a:p>
            <a:r>
              <a:rPr lang="sr-Cyrl-RS" dirty="0"/>
              <a:t>Мењати оптерећење током и број понављања током недеље (нпр. 1. дан 2-3 х 5 80-90% 1РМ, 2. дан 3 х 8 70-75% 1РМ, 3. дан 3 х 10 60-70% 1РМ, уместо 3 х 10 понављања сваки тренинг)</a:t>
            </a:r>
          </a:p>
          <a:p>
            <a:r>
              <a:rPr lang="sr-Cyrl-RS" dirty="0"/>
              <a:t>Тежина треба да се повећава за 2-10% када је тражени број понављања са тренутним оптерећењем могуће урадити 1-2 пута више.</a:t>
            </a:r>
          </a:p>
          <a:p>
            <a:r>
              <a:rPr lang="sr-Cyrl-RS" dirty="0"/>
              <a:t>Препоручује се 1-3 серије по вежби.</a:t>
            </a:r>
          </a:p>
          <a:p>
            <a:r>
              <a:rPr lang="sr-Cyrl-RS" dirty="0"/>
              <a:t>Препоручују се паузе од 1-2 минута код почетника и средњих вежбача, а 2-5 минута код напредних (који раде са већим оптерећењем).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Препоруке америчког колеџа спортске медицине (</a:t>
            </a:r>
            <a:r>
              <a:rPr lang="en-US" dirty="0">
                <a:solidFill>
                  <a:srgbClr val="FF0000"/>
                </a:solidFill>
              </a:rPr>
              <a:t>ACSM</a:t>
            </a:r>
            <a:r>
              <a:rPr lang="sr-Cyrl-RS" dirty="0">
                <a:solidFill>
                  <a:srgbClr val="FF0000"/>
                </a:solidFill>
              </a:rPr>
              <a:t>) за повећање мишићне снаге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96544"/>
          </a:xfrm>
        </p:spPr>
        <p:txBody>
          <a:bodyPr>
            <a:normAutofit/>
          </a:bodyPr>
          <a:lstStyle/>
          <a:p>
            <a:r>
              <a:rPr lang="sr-Cyrl-RS" sz="2400" dirty="0"/>
              <a:t>Радити унилатералне и билатералне, једнозглобне и вишезглобне вежбе, са акцентом на вишезглобне вежбе код почетника и средњих вежбача</a:t>
            </a:r>
          </a:p>
          <a:p>
            <a:r>
              <a:rPr lang="sr-Cyrl-RS" sz="2400" dirty="0"/>
              <a:t>Почетници и средњи вежбачи треба да користе и справе и слободне тегове</a:t>
            </a:r>
          </a:p>
          <a:p>
            <a:r>
              <a:rPr lang="sr-Cyrl-RS" sz="2400" dirty="0"/>
              <a:t>Тренинг снаге спроводити најмање 2-4 пута недељно, у зависности од интензитета и обима</a:t>
            </a:r>
          </a:p>
          <a:p>
            <a:r>
              <a:rPr lang="sr-Cyrl-RS" sz="2400" dirty="0"/>
              <a:t>За експлзивност, радити серије са 30-60% 1 РМ, 3-5 понављања</a:t>
            </a:r>
          </a:p>
          <a:p>
            <a:r>
              <a:rPr lang="sr-Cyrl-RS" sz="2400" dirty="0"/>
              <a:t>За мишићну издржљивост, 10-20 понављања са 30-60 % 1РМ, са паузама од 1 мин између серија, 2-3 пута недељно </a:t>
            </a:r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Дефиниције често коришћених метода тренинга снаге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896544"/>
          </a:xfrm>
        </p:spPr>
        <p:txBody>
          <a:bodyPr>
            <a:normAutofit/>
          </a:bodyPr>
          <a:lstStyle/>
          <a:p>
            <a:r>
              <a:rPr lang="sr-Cyrl-RS" sz="2400" dirty="0">
                <a:solidFill>
                  <a:srgbClr val="FF0000"/>
                </a:solidFill>
              </a:rPr>
              <a:t>Суперсерије: </a:t>
            </a:r>
            <a:r>
              <a:rPr lang="sr-Cyrl-RS" sz="2400" dirty="0"/>
              <a:t>извођење серија од 8-12 понављања за исту мишићну групу без или са малом паузом између серија </a:t>
            </a:r>
          </a:p>
          <a:p>
            <a:r>
              <a:rPr lang="sr-Cyrl-RS" sz="2400" dirty="0">
                <a:solidFill>
                  <a:srgbClr val="FF0000"/>
                </a:solidFill>
              </a:rPr>
              <a:t>Пирамида: </a:t>
            </a:r>
            <a:r>
              <a:rPr lang="sr-Cyrl-RS" sz="2400" dirty="0"/>
              <a:t>извођење серија од 8-12 понављања, на тај начин што се почиње са лаким оптерећењем и повећањем док се не постигне тежина са којом се могу направити 1-2 понављања</a:t>
            </a:r>
          </a:p>
          <a:p>
            <a:r>
              <a:rPr lang="sr-Cyrl-RS" sz="2400" dirty="0">
                <a:solidFill>
                  <a:srgbClr val="FF0000"/>
                </a:solidFill>
              </a:rPr>
              <a:t>Сплит системи: </a:t>
            </a:r>
            <a:r>
              <a:rPr lang="sr-Cyrl-RS" sz="2400" dirty="0"/>
              <a:t>тренинг различитих мишићих група узастопним данима, што даје могућност претходно тренираним да се одморе и опораве</a:t>
            </a:r>
          </a:p>
          <a:p>
            <a:r>
              <a:rPr lang="sr-Cyrl-RS" sz="2400" dirty="0">
                <a:solidFill>
                  <a:srgbClr val="FF0000"/>
                </a:solidFill>
              </a:rPr>
              <a:t>Кружни тренинг: </a:t>
            </a:r>
            <a:r>
              <a:rPr lang="sr-Cyrl-RS" sz="2400" dirty="0"/>
              <a:t>извођење серија вежби снаге, покретљивости  и издржљивости за цело тело, континуирано или са малим паузама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Плиометријске вежбе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4525963"/>
          </a:xfrm>
        </p:spPr>
        <p:txBody>
          <a:bodyPr>
            <a:normAutofit/>
          </a:bodyPr>
          <a:lstStyle/>
          <a:p>
            <a:r>
              <a:rPr lang="sr-Cyrl-CS" sz="2400" dirty="0"/>
              <a:t>Брзо ексцентрично истезање ради фацилитације концентричне контракције коришћењем еластичних својстава тетива и мишића</a:t>
            </a:r>
            <a:endParaRPr lang="en-US" sz="2400" dirty="0"/>
          </a:p>
          <a:p>
            <a:r>
              <a:rPr lang="sr-Cyrl-RS" sz="2400" dirty="0"/>
              <a:t>Скокови,вежбе бацања и хватања медицинке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6000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59626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57575"/>
            <a:ext cx="59150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844824"/>
            <a:ext cx="24955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Праг дражи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ru-RU" sz="2400" dirty="0"/>
              <a:t>При мишићној активности све до </a:t>
            </a:r>
            <a:r>
              <a:rPr lang="ru-RU" sz="2400" dirty="0">
                <a:solidFill>
                  <a:srgbClr val="0070C0"/>
                </a:solidFill>
              </a:rPr>
              <a:t>30% </a:t>
            </a:r>
            <a:r>
              <a:rPr lang="ru-RU" sz="2400" dirty="0"/>
              <a:t>активног коришћења мишићне силе нема повећања мишићне масе, нити јачања мишића, чак може доћи, и поред активности, до атрофије. </a:t>
            </a:r>
          </a:p>
          <a:p>
            <a:r>
              <a:rPr lang="ru-RU" sz="2400" dirty="0"/>
              <a:t>Ангажовање </a:t>
            </a:r>
            <a:r>
              <a:rPr lang="ru-RU" sz="2400" dirty="0">
                <a:solidFill>
                  <a:srgbClr val="0070C0"/>
                </a:solidFill>
              </a:rPr>
              <a:t>40 до 50% </a:t>
            </a:r>
            <a:r>
              <a:rPr lang="ru-RU" sz="2400" dirty="0"/>
              <a:t>максималне мишићне силе доводи сигурно до јачања мишића. </a:t>
            </a:r>
          </a:p>
          <a:p>
            <a:r>
              <a:rPr lang="ru-RU" sz="2400" dirty="0"/>
              <a:t>Функција кретања ангажује у нормалним условима до максимално 30% мишићне силе, што значи да не долази до јачања мишића чак и поред такве активности мишићи могу </a:t>
            </a:r>
            <a:r>
              <a:rPr lang="ru-RU" sz="2400" dirty="0">
                <a:solidFill>
                  <a:srgbClr val="FF0000"/>
                </a:solidFill>
              </a:rPr>
              <a:t>атрофирати.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Плиометријске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268960"/>
          </a:xfrm>
        </p:spPr>
        <p:txBody>
          <a:bodyPr>
            <a:normAutofit/>
          </a:bodyPr>
          <a:lstStyle/>
          <a:p>
            <a:r>
              <a:rPr lang="sr-Cyrl-RS" sz="2400" dirty="0"/>
              <a:t>Плиометрију могу радити спортисти који су након повреде постигли нормалан обим похрета, издржљивост, проприоцепцију, силу и снагу, на нивоу пре повређивања.</a:t>
            </a:r>
          </a:p>
          <a:p>
            <a:r>
              <a:rPr lang="sr-Cyrl-RS" sz="2400" dirty="0"/>
              <a:t>Плиометријске вежбе утичу на побољшање равнотеже, неуромускуларне контроле, експлозивности.</a:t>
            </a:r>
          </a:p>
          <a:p>
            <a:endParaRPr lang="sr-Cyrl-R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80384"/>
              </p:ext>
            </p:extLst>
          </p:nvPr>
        </p:nvGraphicFramePr>
        <p:xfrm>
          <a:off x="215515" y="3956794"/>
          <a:ext cx="8712969" cy="1728192"/>
        </p:xfrm>
        <a:graphic>
          <a:graphicData uri="http://schemas.openxmlformats.org/drawingml/2006/table">
            <a:tbl>
              <a:tblPr/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4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638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Генерални критеријуми за започињање плиометријског тренинга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2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Доњи екстремитети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Чучањ са 1.5 телесне масе (особа од 100кг чучањ са 150кг)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5 чучњева са 60% 1РМ за 5 секунди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2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Горњи екстремитети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Бенч прес са својом масом (особа од 100кг са 100кг)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5 склекова са тапшањем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sr-Cyrl-RS" dirty="0">
                <a:solidFill>
                  <a:srgbClr val="00B050"/>
                </a:solidFill>
              </a:rPr>
              <a:t>Која врста тренинга снаге се користи у најранијој фази рехабилитације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Статичке вежбе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Које су мане статичких вежби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pPr lvl="0"/>
            <a:r>
              <a:rPr lang="sr-Cyrl-RS" dirty="0"/>
              <a:t>Угаоно специфичне, немотивишуће, повећање крвног притиска</a:t>
            </a:r>
          </a:p>
          <a:p>
            <a:pPr lvl="0"/>
            <a:r>
              <a:rPr lang="sr-Cyrl-RS" dirty="0">
                <a:solidFill>
                  <a:srgbClr val="00B050"/>
                </a:solidFill>
              </a:rPr>
              <a:t>Колико је најмање потребно да траје статичка контракција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6 секунди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Који временски однос треба да буде између концентричне и ексцентричне контракције приликом динамичког тренинга снаге 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1:2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Која је разлика између изотоничког и изокинетичког динамичког тренинга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Изотонички – мења се ефикасност контракције са зглобним углом, изокинетички – мења се оптерећење кроз промену зглобног угла, при истој угаоној брзини, тако да је највеће оптерећење кад је мишић најјачи, али нема ексцентричну фазу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>
                <a:solidFill>
                  <a:srgbClr val="00B050"/>
                </a:solidFill>
              </a:rPr>
              <a:t>Које протоколе динамичког тренинга снаге познајете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pPr lvl="0"/>
            <a:r>
              <a:rPr lang="sr-Cyrl-RS" dirty="0"/>
              <a:t>Де Лорме, Оксфорд, Дапре</a:t>
            </a:r>
          </a:p>
          <a:p>
            <a:pPr lvl="0"/>
            <a:r>
              <a:rPr lang="sr-Cyrl-RS" dirty="0">
                <a:solidFill>
                  <a:srgbClr val="00B050"/>
                </a:solidFill>
              </a:rPr>
              <a:t>Како се изводи Де лорме протокол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Одреди се 10РМ, и онда 3 серије са 50, 75 и 100% по 10 пута</a:t>
            </a:r>
            <a:endParaRPr lang="en-US" dirty="0"/>
          </a:p>
          <a:p>
            <a:r>
              <a:rPr lang="sr-Cyrl-RS" dirty="0">
                <a:solidFill>
                  <a:srgbClr val="00B050"/>
                </a:solidFill>
              </a:rPr>
              <a:t>Шта је сплит систем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тренинг различитих мишићих група узастопним данима, што даје могућност претходно тренираним да се одморе и опораве </a:t>
            </a:r>
          </a:p>
          <a:p>
            <a:r>
              <a:rPr lang="sr-Cyrl-RS" dirty="0">
                <a:solidFill>
                  <a:srgbClr val="00B050"/>
                </a:solidFill>
              </a:rPr>
              <a:t>Када особа може да ради плиометријске вежбе за доње екстремитете</a:t>
            </a:r>
            <a:r>
              <a:rPr lang="en-US" dirty="0">
                <a:solidFill>
                  <a:srgbClr val="00B050"/>
                </a:solidFill>
              </a:rPr>
              <a:t>?</a:t>
            </a:r>
          </a:p>
          <a:p>
            <a:r>
              <a:rPr lang="sr-Cyrl-RS" dirty="0"/>
              <a:t>Кад може да изведе чучањ са 1.5 ТМ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Вежбе за развој силе и снаге 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sr-Cyrl-RS" sz="2400" dirty="0"/>
              <a:t>Вежбе против мануелног оптерећења</a:t>
            </a:r>
          </a:p>
          <a:p>
            <a:r>
              <a:rPr lang="sr-Cyrl-RS" sz="2400" dirty="0"/>
              <a:t>Вежбе са сопственим телом (нпр. упори, склекови)</a:t>
            </a:r>
          </a:p>
          <a:p>
            <a:r>
              <a:rPr lang="sr-Cyrl-RS" sz="2400" dirty="0"/>
              <a:t>Вежбе уз помоћ гимнастичких справа (нпр. шведске лестве)</a:t>
            </a:r>
          </a:p>
          <a:p>
            <a:r>
              <a:rPr lang="sr-Cyrl-RS" sz="2400" dirty="0"/>
              <a:t>Вежбе уз помоћ реквизита (нпр. палица, медицинка, бучице)</a:t>
            </a:r>
          </a:p>
          <a:p>
            <a:r>
              <a:rPr lang="sr-Cyrl-RS" sz="2400" dirty="0"/>
              <a:t>Вежбе на специјалним уређајима (нпр. справе у теретани, пули системи, балкански рам)</a:t>
            </a:r>
          </a:p>
          <a:p>
            <a:r>
              <a:rPr lang="sr-Cyrl-RS" sz="2400" dirty="0"/>
              <a:t>Вежбе на кардио справама (нпр. бицикли, тредмилу)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Физиолошке адаптације на тренинг снаге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Хипертрофија</a:t>
            </a:r>
          </a:p>
          <a:p>
            <a:r>
              <a:rPr lang="sr-Cyrl-RS" sz="2400" dirty="0"/>
              <a:t>Побољшана неуромускуларна ефикасност</a:t>
            </a:r>
          </a:p>
          <a:p>
            <a:r>
              <a:rPr lang="sr-Cyrl-RS" sz="2400" dirty="0"/>
              <a:t>Повећање снаге тетива </a:t>
            </a:r>
          </a:p>
          <a:p>
            <a:r>
              <a:rPr lang="sr-Cyrl-RS" sz="2400" dirty="0"/>
              <a:t>Повећање снаге лигамената</a:t>
            </a:r>
          </a:p>
          <a:p>
            <a:r>
              <a:rPr lang="sr-Cyrl-RS" sz="2400" dirty="0"/>
              <a:t>Повећање густине костију</a:t>
            </a:r>
            <a:endParaRPr lang="en-US" sz="2400" dirty="0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704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49791"/>
              </p:ext>
            </p:extLst>
          </p:nvPr>
        </p:nvGraphicFramePr>
        <p:xfrm>
          <a:off x="251520" y="3717032"/>
          <a:ext cx="5741329" cy="4313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7" name="Slide" r:id="rId3" imgW="4126950" imgH="3095086" progId="PowerPoint.Slide.12">
                  <p:embed/>
                </p:oleObj>
              </mc:Choice>
              <mc:Fallback>
                <p:oleObj name="Slide" r:id="rId3" imgW="4126950" imgH="3095086" progId="PowerPoint.Slide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717032"/>
                        <a:ext cx="5741329" cy="43134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7773987" cy="839787"/>
          </a:xfrm>
        </p:spPr>
        <p:txBody>
          <a:bodyPr>
            <a:normAutofit fontScale="90000"/>
          </a:bodyPr>
          <a:lstStyle/>
          <a:p>
            <a:r>
              <a:rPr lang="sr-Cyrl-RS" sz="4900" dirty="0">
                <a:solidFill>
                  <a:srgbClr val="FF0000"/>
                </a:solidFill>
              </a:rPr>
              <a:t>Тренинг мишићне силе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sr-Cyrl-RS" sz="2800" dirty="0"/>
              <a:t>	</a:t>
            </a:r>
            <a:r>
              <a:rPr lang="en-US" sz="2400" dirty="0" err="1"/>
              <a:t>Тренинг</a:t>
            </a:r>
            <a:r>
              <a:rPr lang="en-US" sz="2400" dirty="0"/>
              <a:t> с</a:t>
            </a:r>
            <a:r>
              <a:rPr lang="sr-Cyrl-RS" sz="2400" dirty="0"/>
              <a:t>иле </a:t>
            </a:r>
            <a:r>
              <a:rPr lang="en-US" sz="2400" dirty="0" err="1"/>
              <a:t>подразумева</a:t>
            </a:r>
            <a:r>
              <a:rPr lang="en-US" sz="2400" dirty="0"/>
              <a:t> </a:t>
            </a:r>
            <a:r>
              <a:rPr lang="en-US" sz="2400" dirty="0" err="1"/>
              <a:t>повећање</a:t>
            </a:r>
            <a:r>
              <a:rPr lang="en-US" sz="2400" dirty="0"/>
              <a:t> </a:t>
            </a:r>
            <a:r>
              <a:rPr lang="en-US" sz="2400" dirty="0" err="1"/>
              <a:t>мишићне</a:t>
            </a:r>
            <a:r>
              <a:rPr lang="en-US" sz="2400" dirty="0"/>
              <a:t> </a:t>
            </a:r>
            <a:r>
              <a:rPr lang="en-US" sz="2400" dirty="0" err="1"/>
              <a:t>масе</a:t>
            </a:r>
            <a:r>
              <a:rPr lang="sr-Cyrl-RS" sz="2400" dirty="0"/>
              <a:t> односно</a:t>
            </a:r>
            <a:r>
              <a:rPr lang="en-US" sz="2400" dirty="0"/>
              <a:t> </a:t>
            </a:r>
            <a:r>
              <a:rPr lang="en-US" sz="2400" dirty="0" err="1"/>
              <a:t>попречног</a:t>
            </a:r>
            <a:r>
              <a:rPr lang="en-US" sz="2400" dirty="0"/>
              <a:t> </a:t>
            </a:r>
            <a:r>
              <a:rPr lang="en-US" sz="2400" dirty="0" err="1"/>
              <a:t>пресека</a:t>
            </a:r>
            <a:r>
              <a:rPr lang="sr-Cyrl-RS" sz="2400" dirty="0"/>
              <a:t> мишића.</a:t>
            </a:r>
          </a:p>
          <a:p>
            <a:pPr algn="just"/>
            <a:endParaRPr lang="en-US" sz="2400" dirty="0"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400" dirty="0">
                <a:cs typeface="Times New Roman" pitchFamily="18" charset="0"/>
              </a:rPr>
              <a:t>	Тренинг силе може бити:</a:t>
            </a:r>
            <a:endParaRPr lang="en-US" sz="2400" dirty="0">
              <a:cs typeface="Times New Roman" pitchFamily="18" charset="0"/>
            </a:endParaRPr>
          </a:p>
          <a:p>
            <a:r>
              <a:rPr lang="en-US" sz="2400" dirty="0" err="1">
                <a:solidFill>
                  <a:srgbClr val="FF0000"/>
                </a:solidFill>
              </a:rPr>
              <a:t>статички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(</a:t>
            </a:r>
            <a:r>
              <a:rPr lang="en-US" sz="2400" dirty="0" err="1"/>
              <a:t>изометријски</a:t>
            </a:r>
            <a:r>
              <a:rPr lang="en-US" sz="2400" dirty="0"/>
              <a:t>) </a:t>
            </a:r>
            <a:r>
              <a:rPr lang="en-US" sz="2400" dirty="0" err="1"/>
              <a:t>тренинг</a:t>
            </a:r>
            <a:r>
              <a:rPr lang="en-US" sz="2400" dirty="0"/>
              <a:t> с</a:t>
            </a:r>
            <a:r>
              <a:rPr lang="sr-Cyrl-RS" sz="2400" dirty="0"/>
              <a:t>иле</a:t>
            </a:r>
            <a:r>
              <a:rPr lang="en-US" sz="2400" dirty="0"/>
              <a:t> 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динамички</a:t>
            </a:r>
            <a:r>
              <a:rPr lang="en-US" sz="2400" dirty="0"/>
              <a:t> (</a:t>
            </a:r>
            <a:r>
              <a:rPr lang="en-US" sz="2400" dirty="0" err="1"/>
              <a:t>изотонични</a:t>
            </a:r>
            <a:r>
              <a:rPr lang="sr-Cyrl-RS" sz="2400" dirty="0"/>
              <a:t> или изокинетички</a:t>
            </a:r>
            <a:r>
              <a:rPr lang="en-US" sz="2400" dirty="0"/>
              <a:t>) </a:t>
            </a:r>
            <a:r>
              <a:rPr lang="en-US" sz="2400" dirty="0" err="1"/>
              <a:t>тренинг</a:t>
            </a:r>
            <a:r>
              <a:rPr lang="en-US" sz="2400" dirty="0"/>
              <a:t> с</a:t>
            </a:r>
            <a:r>
              <a:rPr lang="sr-Cyrl-RS" sz="2400" dirty="0"/>
              <a:t>иле и снаге</a:t>
            </a:r>
            <a:r>
              <a:rPr lang="en-US" sz="2400" dirty="0"/>
              <a:t>.</a:t>
            </a:r>
            <a:endParaRPr lang="en-US" sz="2400" dirty="0">
              <a:cs typeface="Times New Roman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</a:t>
            </a:r>
            <a:r>
              <a:rPr lang="en-US" dirty="0" err="1">
                <a:solidFill>
                  <a:srgbClr val="FF0000"/>
                </a:solidFill>
              </a:rPr>
              <a:t>татичк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изометријск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вежбе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712968" cy="1972816"/>
          </a:xfrm>
        </p:spPr>
        <p:txBody>
          <a:bodyPr>
            <a:normAutofit/>
          </a:bodyPr>
          <a:lstStyle/>
          <a:p>
            <a:pPr lvl="0"/>
            <a:r>
              <a:rPr lang="sr-Latn-CS" sz="2400" dirty="0"/>
              <a:t>Максимална вољна контракција одређеног трајања </a:t>
            </a:r>
            <a:endParaRPr lang="en-US" sz="2400" dirty="0"/>
          </a:p>
          <a:p>
            <a:r>
              <a:rPr lang="sr-Cyrl-RS" sz="2400" dirty="0"/>
              <a:t>Ду</a:t>
            </a:r>
            <a:r>
              <a:rPr lang="en-US" sz="2400" dirty="0" err="1"/>
              <a:t>жина</a:t>
            </a:r>
            <a:r>
              <a:rPr lang="en-US" sz="2400" dirty="0"/>
              <a:t> </a:t>
            </a:r>
            <a:r>
              <a:rPr lang="en-US" sz="2400" dirty="0" err="1"/>
              <a:t>мишића</a:t>
            </a:r>
            <a:r>
              <a:rPr lang="en-US" sz="2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контракцији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мења</a:t>
            </a:r>
            <a:r>
              <a:rPr lang="sr-Cyrl-RS" sz="2400" dirty="0"/>
              <a:t>, али се мења напетост.</a:t>
            </a:r>
          </a:p>
          <a:p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39369"/>
            <a:ext cx="3560986" cy="28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41829"/>
            <a:ext cx="2876627" cy="381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</a:t>
            </a:r>
            <a:r>
              <a:rPr lang="en-US" dirty="0" err="1">
                <a:solidFill>
                  <a:srgbClr val="FF0000"/>
                </a:solidFill>
              </a:rPr>
              <a:t>татичк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изометријск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Статичке вежбе су обично прва врста вежби која се даје пацијенту након трауме или операције.</a:t>
            </a:r>
          </a:p>
          <a:p>
            <a:r>
              <a:rPr lang="sr-Cyrl-RS" sz="2400" dirty="0"/>
              <a:t>Оне представљају сигуран почетак програма вежби јачања мишића јер омогућавају пацијенту да контролише количину мишићне тензије, а при том нема покрета у зглобу.</a:t>
            </a:r>
          </a:p>
          <a:p>
            <a:r>
              <a:rPr lang="sr-Cyrl-RS" sz="2400" dirty="0"/>
              <a:t>Почети са лаганим контракцијама, и повећавати интензитет до прага толеранције пацијента.</a:t>
            </a:r>
          </a:p>
          <a:p>
            <a:r>
              <a:rPr lang="sr-Cyrl-RS" sz="2400" dirty="0"/>
              <a:t>Трајање контракције такође не треба да прелази границу бола.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</a:t>
            </a:r>
            <a:r>
              <a:rPr lang="en-US" dirty="0" err="1">
                <a:solidFill>
                  <a:srgbClr val="FF0000"/>
                </a:solidFill>
              </a:rPr>
              <a:t>татичк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изометријск</a:t>
            </a:r>
            <a:r>
              <a:rPr lang="sr-Cyrl-RS" dirty="0">
                <a:solidFill>
                  <a:srgbClr val="FF0000"/>
                </a:solidFill>
              </a:rPr>
              <a:t>е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sr-Cyrl-RS" dirty="0">
                <a:solidFill>
                  <a:srgbClr val="FF0000"/>
                </a:solidFill>
              </a:rPr>
              <a:t>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7"/>
            <a:ext cx="8784976" cy="1872208"/>
          </a:xfrm>
        </p:spPr>
        <p:txBody>
          <a:bodyPr>
            <a:normAutofit/>
          </a:bodyPr>
          <a:lstStyle/>
          <a:p>
            <a:r>
              <a:rPr lang="sr-Cyrl-RS" sz="2400" dirty="0"/>
              <a:t>Статичке вежбе треба изводити под више углова, како би се мишић ојачао у целом обиму покрета (јер ова врста контракције </a:t>
            </a:r>
            <a:r>
              <a:rPr lang="sr-Cyrl-CS" sz="2400" dirty="0"/>
              <a:t>повећава јачину само у углу извођења и по 10 степени у сваком смеру</a:t>
            </a:r>
            <a:r>
              <a:rPr lang="sr-Cyrl-RS" sz="2400" dirty="0"/>
              <a:t>)</a:t>
            </a:r>
            <a:endParaRPr lang="en-US" sz="24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24944"/>
            <a:ext cx="59245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2011</Words>
  <Application>Microsoft Office PowerPoint</Application>
  <PresentationFormat>On-screen Show (4:3)</PresentationFormat>
  <Paragraphs>222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Office Theme</vt:lpstr>
      <vt:lpstr>Slide</vt:lpstr>
      <vt:lpstr>Општа кинезитерапија</vt:lpstr>
      <vt:lpstr>Принципи тренинга</vt:lpstr>
      <vt:lpstr>Праг дражи</vt:lpstr>
      <vt:lpstr>Вежбе за развој силе и снаге  </vt:lpstr>
      <vt:lpstr>Физиолошке адаптације на тренинг снаге</vt:lpstr>
      <vt:lpstr>Тренинг мишићне силе </vt:lpstr>
      <vt:lpstr>Статичке (изометријске) вежбе</vt:lpstr>
      <vt:lpstr>Статичке (изометријске) вежбе</vt:lpstr>
      <vt:lpstr>Статичке (изометријске) вежбе</vt:lpstr>
      <vt:lpstr>Статичке (изометријске) вежбе</vt:lpstr>
      <vt:lpstr>Статичке (изометријске) вежбе</vt:lpstr>
      <vt:lpstr>Динамичке вежбе</vt:lpstr>
      <vt:lpstr>Изотоничке (изоинерцијалне) вежбе</vt:lpstr>
      <vt:lpstr>Изотоничке (изоинерцијалне) вежбе</vt:lpstr>
      <vt:lpstr>Изотоничке (изоинерцијалне) вежбе</vt:lpstr>
      <vt:lpstr>Изотоничке (изоинерцијалне) вежбе</vt:lpstr>
      <vt:lpstr> Изокинетичке вежбе</vt:lpstr>
      <vt:lpstr>Динамичке вежбе снаге</vt:lpstr>
      <vt:lpstr>Методика примене динамичких вежби снаге</vt:lpstr>
      <vt:lpstr>Де Лорме метода</vt:lpstr>
      <vt:lpstr>Оксфордска метода</vt:lpstr>
      <vt:lpstr>Прогресивно вежбање с отпором са дневним прилагођавањем</vt:lpstr>
      <vt:lpstr>Прогресивно вежбање с отпором са дневним прилагођавањем</vt:lpstr>
      <vt:lpstr>Прогресивно вежбање с отпором са дневним прилагођавањем</vt:lpstr>
      <vt:lpstr>Препоруке америчког колеџа спортске медицине (ACSM) за повећање мишићне снаге</vt:lpstr>
      <vt:lpstr>Препоруке америчког колеџа спортске медицине (ACSM) за повећање мишићне снаге</vt:lpstr>
      <vt:lpstr>Дефиниције често коришћених метода тренинга снаге</vt:lpstr>
      <vt:lpstr>Плиометријске вежбе</vt:lpstr>
      <vt:lpstr>PowerPoint Presentation</vt:lpstr>
      <vt:lpstr>Плиометријске вежбе</vt:lpstr>
      <vt:lpstr>ПИТАЊА</vt:lpstr>
      <vt:lpstr>ПИТАЊА</vt:lpstr>
    </vt:vector>
  </TitlesOfParts>
  <Company>MEDF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Dusica Djordjevic</dc:creator>
  <cp:lastModifiedBy>q</cp:lastModifiedBy>
  <cp:revision>102</cp:revision>
  <dcterms:created xsi:type="dcterms:W3CDTF">2014-03-23T21:05:15Z</dcterms:created>
  <dcterms:modified xsi:type="dcterms:W3CDTF">2020-02-12T19:35:22Z</dcterms:modified>
</cp:coreProperties>
</file>